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7" r:id="rId2"/>
    <p:sldId id="258" r:id="rId3"/>
    <p:sldId id="259" r:id="rId4"/>
    <p:sldId id="260" r:id="rId5"/>
    <p:sldId id="264" r:id="rId6"/>
    <p:sldId id="265" r:id="rId7"/>
    <p:sldId id="266" r:id="rId8"/>
    <p:sldId id="267" r:id="rId9"/>
    <p:sldId id="261" r:id="rId10"/>
    <p:sldId id="262" r:id="rId11"/>
    <p:sldId id="263" r:id="rId12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94049" autoAdjust="0"/>
  </p:normalViewPr>
  <p:slideViewPr>
    <p:cSldViewPr snapToGrid="0" snapToObjects="1">
      <p:cViewPr varScale="1">
        <p:scale>
          <a:sx n="67" d="100"/>
          <a:sy n="67" d="100"/>
        </p:scale>
        <p:origin x="662" y="77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936808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4559174" y="1157219"/>
            <a:ext cx="5512049" cy="118514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379"/>
              </a:lnSpc>
              <a:buNone/>
            </a:pPr>
            <a:r>
              <a:rPr lang="en-US" sz="5103" b="1" kern="0" spc="-102" dirty="0">
                <a:solidFill>
                  <a:srgbClr val="FF8AAF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Project Introduction</a:t>
            </a:r>
            <a:endParaRPr lang="en-US" sz="5103" dirty="0"/>
          </a:p>
        </p:txBody>
      </p:sp>
      <p:sp>
        <p:nvSpPr>
          <p:cNvPr id="7" name="Shape 2"/>
          <p:cNvSpPr/>
          <p:nvPr/>
        </p:nvSpPr>
        <p:spPr>
          <a:xfrm>
            <a:off x="5192967" y="3088112"/>
            <a:ext cx="403857" cy="555427"/>
          </a:xfrm>
          <a:prstGeom prst="roundRect">
            <a:avLst>
              <a:gd name="adj" fmla="val 18669"/>
            </a:avLst>
          </a:prstGeom>
          <a:solidFill>
            <a:srgbClr val="2F1D63"/>
          </a:solidFill>
          <a:ln w="15240">
            <a:solidFill>
              <a:srgbClr val="48367C"/>
            </a:solidFill>
            <a:prstDash val="solid"/>
          </a:ln>
        </p:spPr>
        <p:txBody>
          <a:bodyPr/>
          <a:lstStyle/>
          <a:p>
            <a:endParaRPr lang="en-IN" sz="3600"/>
          </a:p>
        </p:txBody>
      </p:sp>
      <p:sp>
        <p:nvSpPr>
          <p:cNvPr id="8" name="Text 3"/>
          <p:cNvSpPr/>
          <p:nvPr/>
        </p:nvSpPr>
        <p:spPr>
          <a:xfrm>
            <a:off x="5391325" y="3171337"/>
            <a:ext cx="115400" cy="3888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062"/>
              </a:lnSpc>
              <a:buNone/>
            </a:pPr>
            <a:r>
              <a:rPr lang="en-US" sz="3600" b="1" kern="0" spc="-61" dirty="0">
                <a:solidFill>
                  <a:srgbClr val="E0D6DE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1</a:t>
            </a:r>
            <a:endParaRPr lang="en-US" sz="3600" dirty="0"/>
          </a:p>
        </p:txBody>
      </p:sp>
      <p:sp>
        <p:nvSpPr>
          <p:cNvPr id="9" name="Text 4"/>
          <p:cNvSpPr/>
          <p:nvPr/>
        </p:nvSpPr>
        <p:spPr>
          <a:xfrm>
            <a:off x="5995210" y="3088112"/>
            <a:ext cx="2356131" cy="40505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89"/>
              </a:lnSpc>
              <a:buNone/>
            </a:pPr>
            <a:r>
              <a:rPr lang="en-US" sz="3600" b="1" kern="0" spc="-51" dirty="0">
                <a:solidFill>
                  <a:srgbClr val="E0D6DE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Project Name</a:t>
            </a:r>
            <a:endParaRPr lang="en-US" sz="3600" dirty="0"/>
          </a:p>
        </p:txBody>
      </p:sp>
      <p:sp>
        <p:nvSpPr>
          <p:cNvPr id="10" name="Text 5"/>
          <p:cNvSpPr/>
          <p:nvPr/>
        </p:nvSpPr>
        <p:spPr>
          <a:xfrm>
            <a:off x="5995210" y="3641277"/>
            <a:ext cx="480887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3200" kern="0" spc="-39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Insurance Analytics</a:t>
            </a:r>
            <a:endParaRPr lang="en-US" sz="3200" dirty="0"/>
          </a:p>
        </p:txBody>
      </p:sp>
      <p:sp>
        <p:nvSpPr>
          <p:cNvPr id="11" name="Shape 6"/>
          <p:cNvSpPr/>
          <p:nvPr/>
        </p:nvSpPr>
        <p:spPr>
          <a:xfrm>
            <a:off x="5192967" y="4538894"/>
            <a:ext cx="403857" cy="555427"/>
          </a:xfrm>
          <a:prstGeom prst="roundRect">
            <a:avLst>
              <a:gd name="adj" fmla="val 18669"/>
            </a:avLst>
          </a:prstGeom>
          <a:solidFill>
            <a:srgbClr val="2F1D63"/>
          </a:solidFill>
          <a:ln w="15240">
            <a:solidFill>
              <a:srgbClr val="48367C"/>
            </a:solidFill>
            <a:prstDash val="solid"/>
          </a:ln>
        </p:spPr>
        <p:txBody>
          <a:bodyPr/>
          <a:lstStyle/>
          <a:p>
            <a:endParaRPr lang="en-IN" sz="3600"/>
          </a:p>
        </p:txBody>
      </p:sp>
      <p:sp>
        <p:nvSpPr>
          <p:cNvPr id="12" name="Text 7"/>
          <p:cNvSpPr/>
          <p:nvPr/>
        </p:nvSpPr>
        <p:spPr>
          <a:xfrm>
            <a:off x="5364298" y="4626875"/>
            <a:ext cx="154617" cy="3888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062"/>
              </a:lnSpc>
              <a:buNone/>
            </a:pPr>
            <a:r>
              <a:rPr lang="en-US" sz="3600" b="1" kern="0" spc="-61" dirty="0">
                <a:solidFill>
                  <a:srgbClr val="E0D6DE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2</a:t>
            </a:r>
            <a:endParaRPr lang="en-US" sz="3600" dirty="0"/>
          </a:p>
        </p:txBody>
      </p:sp>
      <p:sp>
        <p:nvSpPr>
          <p:cNvPr id="13" name="Text 8"/>
          <p:cNvSpPr/>
          <p:nvPr/>
        </p:nvSpPr>
        <p:spPr>
          <a:xfrm>
            <a:off x="5995210" y="4689270"/>
            <a:ext cx="2356131" cy="40505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89"/>
              </a:lnSpc>
              <a:buNone/>
            </a:pPr>
            <a:r>
              <a:rPr lang="en-US" sz="3600" b="1" kern="0" spc="-51" dirty="0">
                <a:solidFill>
                  <a:srgbClr val="E0D6DE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Modules</a:t>
            </a:r>
            <a:endParaRPr lang="en-US" sz="3600" dirty="0"/>
          </a:p>
        </p:txBody>
      </p:sp>
      <p:sp>
        <p:nvSpPr>
          <p:cNvPr id="14" name="Text 9"/>
          <p:cNvSpPr/>
          <p:nvPr/>
        </p:nvSpPr>
        <p:spPr>
          <a:xfrm>
            <a:off x="5995210" y="5280197"/>
            <a:ext cx="4808877" cy="152785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3200" kern="0" spc="-39" dirty="0">
                <a:solidFill>
                  <a:schemeClr val="bg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Excel</a:t>
            </a:r>
          </a:p>
          <a:p>
            <a:pPr marL="0" indent="0">
              <a:lnSpc>
                <a:spcPts val="3110"/>
              </a:lnSpc>
              <a:buNone/>
            </a:pPr>
            <a:r>
              <a:rPr lang="en-US" sz="3200" kern="0" spc="-39" dirty="0">
                <a:solidFill>
                  <a:schemeClr val="bg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Tableau</a:t>
            </a:r>
          </a:p>
          <a:p>
            <a:pPr marL="0" indent="0">
              <a:lnSpc>
                <a:spcPts val="3110"/>
              </a:lnSpc>
              <a:buNone/>
            </a:pPr>
            <a:r>
              <a:rPr lang="en-US" sz="3200" dirty="0">
                <a:solidFill>
                  <a:schemeClr val="bg1"/>
                </a:solidFill>
              </a:rPr>
              <a:t>Power BI</a:t>
            </a:r>
          </a:p>
        </p:txBody>
      </p:sp>
      <p:pic>
        <p:nvPicPr>
          <p:cNvPr id="20" name="Image 1" descr="preencoded.png">
            <a:extLst>
              <a:ext uri="{FF2B5EF4-FFF2-40B4-BE49-F238E27FC236}">
                <a16:creationId xmlns:a16="http://schemas.microsoft.com/office/drawing/2014/main" id="{9FB0F004-8474-5AB5-7C95-EF0ADA795A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25394" y="0"/>
            <a:ext cx="305005" cy="8229600"/>
          </a:xfrm>
          <a:prstGeom prst="rect">
            <a:avLst/>
          </a:prstGeom>
        </p:spPr>
      </p:pic>
      <p:pic>
        <p:nvPicPr>
          <p:cNvPr id="21" name="Image 1" descr="preencoded.png">
            <a:extLst>
              <a:ext uri="{FF2B5EF4-FFF2-40B4-BE49-F238E27FC236}">
                <a16:creationId xmlns:a16="http://schemas.microsoft.com/office/drawing/2014/main" id="{418F6292-942F-5551-B9BA-74171FBE94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05005" cy="8229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9071EF-4E68-9233-29DF-6F1AF380D070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"/>
          </a:blip>
          <a:stretch>
            <a:fillRect/>
          </a:stretch>
        </p:blipFill>
        <p:spPr>
          <a:xfrm>
            <a:off x="416686" y="104446"/>
            <a:ext cx="13797023" cy="796310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5FE2115-1FCD-826C-501E-4EED6EB1CDAA}"/>
              </a:ext>
            </a:extLst>
          </p:cNvPr>
          <p:cNvSpPr txBox="1"/>
          <p:nvPr/>
        </p:nvSpPr>
        <p:spPr>
          <a:xfrm>
            <a:off x="5995210" y="6389282"/>
            <a:ext cx="15201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SQL</a:t>
            </a:r>
            <a:endParaRPr lang="en-IN" sz="2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748"/>
            <a:ext cx="14630400" cy="8229600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291377" y="571915"/>
            <a:ext cx="7727871" cy="132754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227"/>
              </a:lnSpc>
              <a:buNone/>
            </a:pPr>
            <a:r>
              <a:rPr lang="en-US" sz="4182" b="1" kern="0" spc="-84" dirty="0">
                <a:solidFill>
                  <a:srgbClr val="FF8AAF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Recommendations and Next Steps :</a:t>
            </a:r>
            <a:endParaRPr lang="en-US" sz="4182" dirty="0"/>
          </a:p>
        </p:txBody>
      </p:sp>
      <p:pic>
        <p:nvPicPr>
          <p:cNvPr id="7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377" y="2492636"/>
            <a:ext cx="1011436" cy="1618417"/>
          </a:xfrm>
          <a:prstGeom prst="rect">
            <a:avLst/>
          </a:prstGeom>
        </p:spPr>
      </p:pic>
      <p:sp>
        <p:nvSpPr>
          <p:cNvPr id="8" name="Text 2"/>
          <p:cNvSpPr/>
          <p:nvPr/>
        </p:nvSpPr>
        <p:spPr>
          <a:xfrm>
            <a:off x="1606184" y="2806306"/>
            <a:ext cx="3503890" cy="3318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613"/>
              </a:lnSpc>
              <a:buNone/>
            </a:pPr>
            <a:r>
              <a:rPr lang="en-IN" sz="2400" dirty="0">
                <a:solidFill>
                  <a:schemeClr val="bg1"/>
                </a:solidFill>
              </a:rPr>
              <a:t>Enhance Customer Service</a:t>
            </a:r>
            <a:endParaRPr lang="en-US" sz="2091" dirty="0">
              <a:solidFill>
                <a:schemeClr val="bg1"/>
              </a:solidFill>
            </a:endParaRPr>
          </a:p>
        </p:txBody>
      </p:sp>
      <p:sp>
        <p:nvSpPr>
          <p:cNvPr id="9" name="Text 3"/>
          <p:cNvSpPr/>
          <p:nvPr/>
        </p:nvSpPr>
        <p:spPr>
          <a:xfrm>
            <a:off x="1606184" y="3148075"/>
            <a:ext cx="6413063" cy="6472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Implement AI-driven chatbots for 24/7 customer support.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Train staff on customer engagement and conflict resolution. </a:t>
            </a:r>
          </a:p>
          <a:p>
            <a:pPr marL="0" indent="0" algn="l">
              <a:lnSpc>
                <a:spcPts val="2549"/>
              </a:lnSpc>
              <a:buNone/>
            </a:pPr>
            <a:endParaRPr lang="en-US" sz="1400" dirty="0"/>
          </a:p>
        </p:txBody>
      </p:sp>
      <p:pic>
        <p:nvPicPr>
          <p:cNvPr id="10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1377" y="4111052"/>
            <a:ext cx="1011436" cy="1618417"/>
          </a:xfrm>
          <a:prstGeom prst="rect">
            <a:avLst/>
          </a:prstGeom>
        </p:spPr>
      </p:pic>
      <p:sp>
        <p:nvSpPr>
          <p:cNvPr id="11" name="Text 4"/>
          <p:cNvSpPr/>
          <p:nvPr/>
        </p:nvSpPr>
        <p:spPr>
          <a:xfrm>
            <a:off x="1606184" y="4313339"/>
            <a:ext cx="3595211" cy="3318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r>
              <a:rPr lang="en-IN" sz="2400" b="1" dirty="0">
                <a:solidFill>
                  <a:schemeClr val="bg1"/>
                </a:solidFill>
              </a:rPr>
              <a:t>Expand Product Offerings</a:t>
            </a:r>
            <a:endParaRPr lang="en-IN" sz="2400" dirty="0">
              <a:solidFill>
                <a:schemeClr val="bg1"/>
              </a:solidFill>
            </a:endParaRPr>
          </a:p>
        </p:txBody>
      </p:sp>
      <p:sp>
        <p:nvSpPr>
          <p:cNvPr id="12" name="Text 5"/>
          <p:cNvSpPr/>
          <p:nvPr/>
        </p:nvSpPr>
        <p:spPr>
          <a:xfrm>
            <a:off x="1606184" y="4321269"/>
            <a:ext cx="6413063" cy="6472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549"/>
              </a:lnSpc>
              <a:buNone/>
            </a:pPr>
            <a:endParaRPr lang="en-US" sz="1593" dirty="0"/>
          </a:p>
        </p:txBody>
      </p:sp>
      <p:pic>
        <p:nvPicPr>
          <p:cNvPr id="13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1377" y="5729469"/>
            <a:ext cx="1011436" cy="1618417"/>
          </a:xfrm>
          <a:prstGeom prst="rect">
            <a:avLst/>
          </a:prstGeom>
        </p:spPr>
      </p:pic>
      <p:sp>
        <p:nvSpPr>
          <p:cNvPr id="14" name="Text 6"/>
          <p:cNvSpPr/>
          <p:nvPr/>
        </p:nvSpPr>
        <p:spPr>
          <a:xfrm>
            <a:off x="1606184" y="5931756"/>
            <a:ext cx="3599736" cy="3318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613"/>
              </a:lnSpc>
              <a:buNone/>
            </a:pPr>
            <a:r>
              <a:rPr lang="en-IN" sz="2400" dirty="0">
                <a:solidFill>
                  <a:schemeClr val="bg1"/>
                </a:solidFill>
              </a:rPr>
              <a:t>Increase Sales and Retention</a:t>
            </a:r>
            <a:endParaRPr lang="en-US" sz="2091" dirty="0">
              <a:solidFill>
                <a:schemeClr val="bg1"/>
              </a:solidFill>
            </a:endParaRPr>
          </a:p>
        </p:txBody>
      </p:sp>
      <p:sp>
        <p:nvSpPr>
          <p:cNvPr id="21" name="Rectangle 5">
            <a:extLst>
              <a:ext uri="{FF2B5EF4-FFF2-40B4-BE49-F238E27FC236}">
                <a16:creationId xmlns:a16="http://schemas.microsoft.com/office/drawing/2014/main" id="{743A683F-B529-9279-E46D-6351CD5A94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94190" y="4673000"/>
            <a:ext cx="5298245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Introduce new insurance products tailored to emerging markets.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Bundle products for better value to customers. </a:t>
            </a:r>
          </a:p>
        </p:txBody>
      </p:sp>
      <p:sp>
        <p:nvSpPr>
          <p:cNvPr id="22" name="Rectangle 6">
            <a:extLst>
              <a:ext uri="{FF2B5EF4-FFF2-40B4-BE49-F238E27FC236}">
                <a16:creationId xmlns:a16="http://schemas.microsoft.com/office/drawing/2014/main" id="{7E1C7E1B-32DF-F4CD-8718-0DB9965146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56121" y="6295411"/>
            <a:ext cx="5666936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Launch personalized marketing campaigns based on customer data.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Introduce loyalty programs to reward long-term customers. </a:t>
            </a:r>
          </a:p>
        </p:txBody>
      </p:sp>
      <p:pic>
        <p:nvPicPr>
          <p:cNvPr id="23" name="Image 3" descr="preencoded.png">
            <a:extLst>
              <a:ext uri="{FF2B5EF4-FFF2-40B4-BE49-F238E27FC236}">
                <a16:creationId xmlns:a16="http://schemas.microsoft.com/office/drawing/2014/main" id="{786540B0-A495-1F71-1F96-3AA457D200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2492635"/>
            <a:ext cx="1011436" cy="1618417"/>
          </a:xfrm>
          <a:prstGeom prst="rect">
            <a:avLst/>
          </a:prstGeom>
        </p:spPr>
      </p:pic>
      <p:pic>
        <p:nvPicPr>
          <p:cNvPr id="25" name="Image 4" descr="preencoded.png">
            <a:extLst>
              <a:ext uri="{FF2B5EF4-FFF2-40B4-BE49-F238E27FC236}">
                <a16:creationId xmlns:a16="http://schemas.microsoft.com/office/drawing/2014/main" id="{303D01DD-DB34-811E-5509-9AA9C54001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5200" y="4187252"/>
            <a:ext cx="1011436" cy="1618417"/>
          </a:xfrm>
          <a:prstGeom prst="rect">
            <a:avLst/>
          </a:prstGeom>
        </p:spPr>
      </p:pic>
      <p:pic>
        <p:nvPicPr>
          <p:cNvPr id="26" name="Image 5" descr="preencoded.png">
            <a:extLst>
              <a:ext uri="{FF2B5EF4-FFF2-40B4-BE49-F238E27FC236}">
                <a16:creationId xmlns:a16="http://schemas.microsoft.com/office/drawing/2014/main" id="{0015D1C0-3787-2549-7D32-6A96B3F448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5200" y="5881869"/>
            <a:ext cx="1011436" cy="1618417"/>
          </a:xfrm>
          <a:prstGeom prst="rect">
            <a:avLst/>
          </a:prstGeom>
        </p:spPr>
      </p:pic>
      <p:sp>
        <p:nvSpPr>
          <p:cNvPr id="27" name="Text 2">
            <a:extLst>
              <a:ext uri="{FF2B5EF4-FFF2-40B4-BE49-F238E27FC236}">
                <a16:creationId xmlns:a16="http://schemas.microsoft.com/office/drawing/2014/main" id="{0B334F48-EF00-5591-85F9-37009337156D}"/>
              </a:ext>
            </a:extLst>
          </p:cNvPr>
          <p:cNvSpPr/>
          <p:nvPr/>
        </p:nvSpPr>
        <p:spPr>
          <a:xfrm>
            <a:off x="8541504" y="2948764"/>
            <a:ext cx="3503890" cy="3318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613"/>
              </a:lnSpc>
              <a:buNone/>
            </a:pPr>
            <a:r>
              <a:rPr lang="en-IN" sz="2400" dirty="0">
                <a:solidFill>
                  <a:schemeClr val="bg1"/>
                </a:solidFill>
              </a:rPr>
              <a:t>Market Analysis and Adaptation</a:t>
            </a:r>
            <a:endParaRPr lang="en-US" sz="2091" dirty="0">
              <a:solidFill>
                <a:schemeClr val="bg1"/>
              </a:solidFill>
            </a:endParaRPr>
          </a:p>
        </p:txBody>
      </p:sp>
      <p:sp>
        <p:nvSpPr>
          <p:cNvPr id="28" name="Text 3">
            <a:extLst>
              <a:ext uri="{FF2B5EF4-FFF2-40B4-BE49-F238E27FC236}">
                <a16:creationId xmlns:a16="http://schemas.microsoft.com/office/drawing/2014/main" id="{75570921-B4D2-4EA7-7A3E-05F610DB331C}"/>
              </a:ext>
            </a:extLst>
          </p:cNvPr>
          <p:cNvSpPr/>
          <p:nvPr/>
        </p:nvSpPr>
        <p:spPr>
          <a:xfrm>
            <a:off x="8529510" y="3366700"/>
            <a:ext cx="6413063" cy="6472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Conduct market research to identify customer needs and preferences.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Adjust strategies based on competitive analysis and market trends.</a:t>
            </a:r>
          </a:p>
        </p:txBody>
      </p:sp>
      <p:sp>
        <p:nvSpPr>
          <p:cNvPr id="29" name="Text 4">
            <a:extLst>
              <a:ext uri="{FF2B5EF4-FFF2-40B4-BE49-F238E27FC236}">
                <a16:creationId xmlns:a16="http://schemas.microsoft.com/office/drawing/2014/main" id="{97755055-7186-540E-54D8-904D439DF785}"/>
              </a:ext>
            </a:extLst>
          </p:cNvPr>
          <p:cNvSpPr/>
          <p:nvPr/>
        </p:nvSpPr>
        <p:spPr>
          <a:xfrm>
            <a:off x="8541504" y="4455797"/>
            <a:ext cx="3595211" cy="3318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r>
              <a:rPr lang="en-IN" sz="2400" dirty="0">
                <a:solidFill>
                  <a:schemeClr val="bg1"/>
                </a:solidFill>
              </a:rPr>
              <a:t>Employee Engagement</a:t>
            </a:r>
          </a:p>
        </p:txBody>
      </p:sp>
      <p:sp>
        <p:nvSpPr>
          <p:cNvPr id="30" name="Text 6">
            <a:extLst>
              <a:ext uri="{FF2B5EF4-FFF2-40B4-BE49-F238E27FC236}">
                <a16:creationId xmlns:a16="http://schemas.microsoft.com/office/drawing/2014/main" id="{22A66961-5864-9AA5-DE78-FB6E53CCBD3C}"/>
              </a:ext>
            </a:extLst>
          </p:cNvPr>
          <p:cNvSpPr/>
          <p:nvPr/>
        </p:nvSpPr>
        <p:spPr>
          <a:xfrm>
            <a:off x="8541504" y="6074214"/>
            <a:ext cx="3599736" cy="3318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613"/>
              </a:lnSpc>
              <a:buNone/>
            </a:pPr>
            <a:r>
              <a:rPr lang="en-IN" sz="2400" dirty="0">
                <a:solidFill>
                  <a:schemeClr val="bg1"/>
                </a:solidFill>
              </a:rPr>
              <a:t>Enhance Operational Efficiency</a:t>
            </a:r>
            <a:endParaRPr lang="en-US" sz="2091" dirty="0">
              <a:solidFill>
                <a:schemeClr val="bg1"/>
              </a:solidFill>
            </a:endParaRPr>
          </a:p>
        </p:txBody>
      </p:sp>
      <p:sp>
        <p:nvSpPr>
          <p:cNvPr id="32" name="Rectangle 6">
            <a:extLst>
              <a:ext uri="{FF2B5EF4-FFF2-40B4-BE49-F238E27FC236}">
                <a16:creationId xmlns:a16="http://schemas.microsoft.com/office/drawing/2014/main" id="{19FD6479-7C5C-32D9-8AA4-7A7A24F09D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91441" y="6437869"/>
            <a:ext cx="5666936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Launch personalized marketing campaigns based on customer data.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Introduce loyalty programs to reward long-term customers. </a:t>
            </a:r>
          </a:p>
        </p:txBody>
      </p:sp>
      <p:sp>
        <p:nvSpPr>
          <p:cNvPr id="33" name="Rectangle 7">
            <a:extLst>
              <a:ext uri="{FF2B5EF4-FFF2-40B4-BE49-F238E27FC236}">
                <a16:creationId xmlns:a16="http://schemas.microsoft.com/office/drawing/2014/main" id="{090DDE46-D748-B2B3-529C-5DE622E5BE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91441" y="4778169"/>
            <a:ext cx="5179623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Foster a positive work environment to boost employee morale.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Introduce employee recognition programs to retain top talent. 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36B8181C-1772-F1B0-40FF-FB20D67D9DC3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5000"/>
          </a:blip>
          <a:stretch>
            <a:fillRect/>
          </a:stretch>
        </p:blipFill>
        <p:spPr>
          <a:xfrm>
            <a:off x="11994" y="3748"/>
            <a:ext cx="14630400" cy="8222104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0" descr="preencoded.png">
            <a:extLst>
              <a:ext uri="{FF2B5EF4-FFF2-40B4-BE49-F238E27FC236}">
                <a16:creationId xmlns:a16="http://schemas.microsoft.com/office/drawing/2014/main" id="{CB2D93AC-FF46-ACA0-9FF6-068A3341F1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748"/>
            <a:ext cx="14630400" cy="82296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6E0E50A-5396-3EBB-3079-8C9E90C4AD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597" y="127322"/>
            <a:ext cx="14410481" cy="797495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16509562" y="-146090"/>
            <a:ext cx="45719" cy="8229600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764135" y="162610"/>
            <a:ext cx="6480810" cy="8099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379"/>
              </a:lnSpc>
              <a:buNone/>
            </a:pPr>
            <a:r>
              <a:rPr lang="en-US" sz="5400" b="1" kern="0" spc="-102" dirty="0">
                <a:solidFill>
                  <a:srgbClr val="FF8AAF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Meet Our Team :</a:t>
            </a:r>
            <a:endParaRPr lang="en-US" sz="5400" dirty="0"/>
          </a:p>
        </p:txBody>
      </p:sp>
      <p:sp>
        <p:nvSpPr>
          <p:cNvPr id="7" name="Shape 2"/>
          <p:cNvSpPr/>
          <p:nvPr/>
        </p:nvSpPr>
        <p:spPr>
          <a:xfrm>
            <a:off x="870737" y="2603934"/>
            <a:ext cx="7415927" cy="667108"/>
          </a:xfrm>
          <a:prstGeom prst="roundRect">
            <a:avLst>
              <a:gd name="adj" fmla="val 7043"/>
            </a:avLst>
          </a:prstGeom>
          <a:solidFill>
            <a:srgbClr val="2F1D63"/>
          </a:solidFill>
          <a:ln w="15240">
            <a:solidFill>
              <a:srgbClr val="48367C"/>
            </a:solidFill>
            <a:prstDash val="solid"/>
          </a:ln>
        </p:spPr>
        <p:txBody>
          <a:bodyPr/>
          <a:lstStyle/>
          <a:p>
            <a:r>
              <a:rPr lang="en-US" sz="2800" dirty="0">
                <a:solidFill>
                  <a:schemeClr val="bg1"/>
                </a:solidFill>
              </a:rPr>
              <a:t>  </a:t>
            </a:r>
            <a:r>
              <a:rPr lang="en-US" sz="2400" b="1" dirty="0">
                <a:solidFill>
                  <a:schemeClr val="bg1"/>
                </a:solidFill>
              </a:rPr>
              <a:t>Sowmiyasri B</a:t>
            </a:r>
            <a:endParaRPr lang="en-IN" sz="2400" b="1" dirty="0">
              <a:solidFill>
                <a:schemeClr val="bg1"/>
              </a:solidFill>
            </a:endParaRPr>
          </a:p>
        </p:txBody>
      </p:sp>
      <p:sp>
        <p:nvSpPr>
          <p:cNvPr id="9" name="Text 4"/>
          <p:cNvSpPr/>
          <p:nvPr/>
        </p:nvSpPr>
        <p:spPr>
          <a:xfrm>
            <a:off x="1126093" y="3064788"/>
            <a:ext cx="689181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endParaRPr lang="en-US" sz="1944" dirty="0"/>
          </a:p>
        </p:txBody>
      </p:sp>
      <p:sp>
        <p:nvSpPr>
          <p:cNvPr id="17" name="Shape 2">
            <a:extLst>
              <a:ext uri="{FF2B5EF4-FFF2-40B4-BE49-F238E27FC236}">
                <a16:creationId xmlns:a16="http://schemas.microsoft.com/office/drawing/2014/main" id="{87545F1B-7CCE-DFCD-F77E-56CC30857E5B}"/>
              </a:ext>
            </a:extLst>
          </p:cNvPr>
          <p:cNvSpPr/>
          <p:nvPr/>
        </p:nvSpPr>
        <p:spPr>
          <a:xfrm>
            <a:off x="872677" y="3685158"/>
            <a:ext cx="7415927" cy="667109"/>
          </a:xfrm>
          <a:prstGeom prst="roundRect">
            <a:avLst>
              <a:gd name="adj" fmla="val 7043"/>
            </a:avLst>
          </a:prstGeom>
          <a:solidFill>
            <a:srgbClr val="2F1D63"/>
          </a:solidFill>
          <a:ln w="15240">
            <a:solidFill>
              <a:srgbClr val="48367C"/>
            </a:solidFill>
            <a:prstDash val="solid"/>
          </a:ln>
        </p:spPr>
        <p:txBody>
          <a:bodyPr/>
          <a:lstStyle/>
          <a:p>
            <a:r>
              <a:rPr lang="en-US" sz="2400" dirty="0">
                <a:solidFill>
                  <a:schemeClr val="bg1"/>
                </a:solidFill>
              </a:rPr>
              <a:t>   </a:t>
            </a:r>
            <a:r>
              <a:rPr lang="en-US" sz="2400" b="1" dirty="0">
                <a:solidFill>
                  <a:schemeClr val="bg1"/>
                </a:solidFill>
              </a:rPr>
              <a:t>Shivani Ghongate</a:t>
            </a:r>
            <a:r>
              <a:rPr lang="en-US" sz="2400" b="1" dirty="0"/>
              <a:t>i</a:t>
            </a:r>
            <a:endParaRPr lang="en-IN" sz="2400" b="1" dirty="0"/>
          </a:p>
        </p:txBody>
      </p:sp>
      <p:sp>
        <p:nvSpPr>
          <p:cNvPr id="19" name="Shape 2">
            <a:extLst>
              <a:ext uri="{FF2B5EF4-FFF2-40B4-BE49-F238E27FC236}">
                <a16:creationId xmlns:a16="http://schemas.microsoft.com/office/drawing/2014/main" id="{C38FC24B-15FB-938E-3678-0DE5A40A9AE3}"/>
              </a:ext>
            </a:extLst>
          </p:cNvPr>
          <p:cNvSpPr/>
          <p:nvPr/>
        </p:nvSpPr>
        <p:spPr>
          <a:xfrm>
            <a:off x="870737" y="4773950"/>
            <a:ext cx="7415927" cy="667108"/>
          </a:xfrm>
          <a:prstGeom prst="roundRect">
            <a:avLst>
              <a:gd name="adj" fmla="val 7043"/>
            </a:avLst>
          </a:prstGeom>
          <a:solidFill>
            <a:srgbClr val="2F1D63"/>
          </a:solidFill>
          <a:ln w="15240">
            <a:solidFill>
              <a:srgbClr val="48367C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21" name="Shape 2">
            <a:extLst>
              <a:ext uri="{FF2B5EF4-FFF2-40B4-BE49-F238E27FC236}">
                <a16:creationId xmlns:a16="http://schemas.microsoft.com/office/drawing/2014/main" id="{54F39B1D-0F98-5A9B-0233-557C74853A2E}"/>
              </a:ext>
            </a:extLst>
          </p:cNvPr>
          <p:cNvSpPr/>
          <p:nvPr/>
        </p:nvSpPr>
        <p:spPr>
          <a:xfrm>
            <a:off x="854090" y="5914967"/>
            <a:ext cx="7415927" cy="667108"/>
          </a:xfrm>
          <a:prstGeom prst="roundRect">
            <a:avLst>
              <a:gd name="adj" fmla="val 7043"/>
            </a:avLst>
          </a:prstGeom>
          <a:solidFill>
            <a:srgbClr val="2F1D63"/>
          </a:solidFill>
          <a:ln w="15240">
            <a:solidFill>
              <a:srgbClr val="48367C"/>
            </a:solidFill>
            <a:prstDash val="solid"/>
          </a:ln>
        </p:spPr>
        <p:txBody>
          <a:bodyPr/>
          <a:lstStyle/>
          <a:p>
            <a:endParaRPr lang="en-IN" dirty="0"/>
          </a:p>
        </p:txBody>
      </p:sp>
      <p:sp>
        <p:nvSpPr>
          <p:cNvPr id="23" name="Shape 2">
            <a:extLst>
              <a:ext uri="{FF2B5EF4-FFF2-40B4-BE49-F238E27FC236}">
                <a16:creationId xmlns:a16="http://schemas.microsoft.com/office/drawing/2014/main" id="{D7FB875B-4AA2-D0A1-763D-E6086F8EB0D1}"/>
              </a:ext>
            </a:extLst>
          </p:cNvPr>
          <p:cNvSpPr/>
          <p:nvPr/>
        </p:nvSpPr>
        <p:spPr>
          <a:xfrm>
            <a:off x="870737" y="7003758"/>
            <a:ext cx="7415927" cy="667107"/>
          </a:xfrm>
          <a:prstGeom prst="roundRect">
            <a:avLst>
              <a:gd name="adj" fmla="val 7043"/>
            </a:avLst>
          </a:prstGeom>
          <a:solidFill>
            <a:srgbClr val="2F1D63"/>
          </a:solidFill>
          <a:ln w="15240">
            <a:solidFill>
              <a:srgbClr val="48367C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24" name="Text 3">
            <a:extLst>
              <a:ext uri="{FF2B5EF4-FFF2-40B4-BE49-F238E27FC236}">
                <a16:creationId xmlns:a16="http://schemas.microsoft.com/office/drawing/2014/main" id="{FBF788A3-124A-7A83-82D5-CFD69E154EC3}"/>
              </a:ext>
            </a:extLst>
          </p:cNvPr>
          <p:cNvSpPr/>
          <p:nvPr/>
        </p:nvSpPr>
        <p:spPr>
          <a:xfrm>
            <a:off x="1122080" y="7064731"/>
            <a:ext cx="3244418" cy="6671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89"/>
              </a:lnSpc>
              <a:buNone/>
            </a:pPr>
            <a:r>
              <a:rPr lang="en-US" sz="2400" b="1" kern="0" spc="-51" dirty="0">
                <a:solidFill>
                  <a:schemeClr val="bg1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Ivin George 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25" name="Shape 2">
            <a:extLst>
              <a:ext uri="{FF2B5EF4-FFF2-40B4-BE49-F238E27FC236}">
                <a16:creationId xmlns:a16="http://schemas.microsoft.com/office/drawing/2014/main" id="{D2A32913-DE21-849D-B0E8-B3B8BF5FD83C}"/>
              </a:ext>
            </a:extLst>
          </p:cNvPr>
          <p:cNvSpPr/>
          <p:nvPr/>
        </p:nvSpPr>
        <p:spPr>
          <a:xfrm>
            <a:off x="870737" y="1414327"/>
            <a:ext cx="7415927" cy="667107"/>
          </a:xfrm>
          <a:prstGeom prst="roundRect">
            <a:avLst>
              <a:gd name="adj" fmla="val 7043"/>
            </a:avLst>
          </a:prstGeom>
          <a:solidFill>
            <a:srgbClr val="2F1D63"/>
          </a:solidFill>
          <a:ln w="15240">
            <a:solidFill>
              <a:srgbClr val="48367C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26" name="Text 3">
            <a:extLst>
              <a:ext uri="{FF2B5EF4-FFF2-40B4-BE49-F238E27FC236}">
                <a16:creationId xmlns:a16="http://schemas.microsoft.com/office/drawing/2014/main" id="{CC68CB28-9218-5621-1BEE-606BB55CC35C}"/>
              </a:ext>
            </a:extLst>
          </p:cNvPr>
          <p:cNvSpPr/>
          <p:nvPr/>
        </p:nvSpPr>
        <p:spPr>
          <a:xfrm>
            <a:off x="1122083" y="1502088"/>
            <a:ext cx="3244415" cy="54311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89"/>
              </a:lnSpc>
              <a:buNone/>
            </a:pPr>
            <a:r>
              <a:rPr lang="en-US" sz="2552" b="1" dirty="0">
                <a:solidFill>
                  <a:schemeClr val="bg1"/>
                </a:solidFill>
              </a:rPr>
              <a:t>Samrat Jha</a:t>
            </a:r>
          </a:p>
        </p:txBody>
      </p:sp>
      <p:sp>
        <p:nvSpPr>
          <p:cNvPr id="28" name="Text 3">
            <a:extLst>
              <a:ext uri="{FF2B5EF4-FFF2-40B4-BE49-F238E27FC236}">
                <a16:creationId xmlns:a16="http://schemas.microsoft.com/office/drawing/2014/main" id="{706D9AFD-9EB1-F315-E52C-9DD308CC58F3}"/>
              </a:ext>
            </a:extLst>
          </p:cNvPr>
          <p:cNvSpPr/>
          <p:nvPr/>
        </p:nvSpPr>
        <p:spPr>
          <a:xfrm>
            <a:off x="1122081" y="3742805"/>
            <a:ext cx="3240405" cy="2963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89"/>
              </a:lnSpc>
              <a:buNone/>
            </a:pPr>
            <a:endParaRPr lang="en-US" sz="2552" dirty="0">
              <a:solidFill>
                <a:schemeClr val="bg1"/>
              </a:solidFill>
            </a:endParaRPr>
          </a:p>
        </p:txBody>
      </p:sp>
      <p:sp>
        <p:nvSpPr>
          <p:cNvPr id="29" name="Text 3">
            <a:extLst>
              <a:ext uri="{FF2B5EF4-FFF2-40B4-BE49-F238E27FC236}">
                <a16:creationId xmlns:a16="http://schemas.microsoft.com/office/drawing/2014/main" id="{7CFE9308-625C-E92E-1EA5-C56C0B8B7526}"/>
              </a:ext>
            </a:extLst>
          </p:cNvPr>
          <p:cNvSpPr/>
          <p:nvPr/>
        </p:nvSpPr>
        <p:spPr>
          <a:xfrm>
            <a:off x="1126093" y="4817808"/>
            <a:ext cx="3240405" cy="60497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89"/>
              </a:lnSpc>
              <a:buNone/>
            </a:pPr>
            <a:r>
              <a:rPr lang="en-US" sz="2400" b="1" kern="0" spc="-51" dirty="0">
                <a:solidFill>
                  <a:schemeClr val="bg1"/>
                </a:solidFill>
                <a:latin typeface="Petrona" pitchFamily="34" charset="0"/>
                <a:ea typeface="Petrona" pitchFamily="34" charset="-122"/>
              </a:rPr>
              <a:t>Aryan Zende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30" name="Text 3">
            <a:extLst>
              <a:ext uri="{FF2B5EF4-FFF2-40B4-BE49-F238E27FC236}">
                <a16:creationId xmlns:a16="http://schemas.microsoft.com/office/drawing/2014/main" id="{6038DC3D-15EF-5212-0851-CA2E7AC0D03A}"/>
              </a:ext>
            </a:extLst>
          </p:cNvPr>
          <p:cNvSpPr/>
          <p:nvPr/>
        </p:nvSpPr>
        <p:spPr>
          <a:xfrm>
            <a:off x="1126093" y="5981519"/>
            <a:ext cx="3240405" cy="46350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89"/>
              </a:lnSpc>
              <a:buNone/>
            </a:pPr>
            <a:r>
              <a:rPr lang="en-US" sz="2400" b="1" kern="0" spc="-51" dirty="0">
                <a:solidFill>
                  <a:schemeClr val="bg1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Hari prasad Bunga</a:t>
            </a:r>
          </a:p>
        </p:txBody>
      </p:sp>
      <p:sp>
        <p:nvSpPr>
          <p:cNvPr id="31" name="Text 3">
            <a:extLst>
              <a:ext uri="{FF2B5EF4-FFF2-40B4-BE49-F238E27FC236}">
                <a16:creationId xmlns:a16="http://schemas.microsoft.com/office/drawing/2014/main" id="{F45AEDFD-5AAD-0312-D6E9-83C22654CC5D}"/>
              </a:ext>
            </a:extLst>
          </p:cNvPr>
          <p:cNvSpPr/>
          <p:nvPr/>
        </p:nvSpPr>
        <p:spPr>
          <a:xfrm>
            <a:off x="1126093" y="2617741"/>
            <a:ext cx="3240405" cy="56632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89"/>
              </a:lnSpc>
              <a:buNone/>
            </a:pPr>
            <a:endParaRPr lang="en-US" sz="2552" dirty="0">
              <a:solidFill>
                <a:schemeClr val="bg1"/>
              </a:solidFill>
            </a:endParaRPr>
          </a:p>
        </p:txBody>
      </p:sp>
      <p:pic>
        <p:nvPicPr>
          <p:cNvPr id="33" name="Picture 32" descr="A group of colorful figures hugging each other&#10;&#10;Description automatically generated">
            <a:extLst>
              <a:ext uri="{FF2B5EF4-FFF2-40B4-BE49-F238E27FC236}">
                <a16:creationId xmlns:a16="http://schemas.microsoft.com/office/drawing/2014/main" id="{E86071E0-E27A-B432-72EB-D9E8EDA0DC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24107" y="104664"/>
            <a:ext cx="5315651" cy="802027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22400" y="1578768"/>
            <a:ext cx="7167205" cy="13780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479"/>
              </a:lnSpc>
              <a:buNone/>
            </a:pPr>
            <a:r>
              <a:rPr lang="en-US" sz="5400" b="1" kern="0" spc="-72" dirty="0">
                <a:solidFill>
                  <a:srgbClr val="FF8AAF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Project Goal :</a:t>
            </a:r>
            <a:endParaRPr lang="en-US" sz="5400" dirty="0"/>
          </a:p>
        </p:txBody>
      </p:sp>
      <p:sp>
        <p:nvSpPr>
          <p:cNvPr id="10" name="Text 6"/>
          <p:cNvSpPr/>
          <p:nvPr/>
        </p:nvSpPr>
        <p:spPr>
          <a:xfrm>
            <a:off x="722400" y="3434019"/>
            <a:ext cx="8641518" cy="362934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40"/>
              </a:lnSpc>
              <a:buNone/>
            </a:pPr>
            <a:r>
              <a:rPr lang="en-US" sz="2400" b="1" kern="0" spc="-36" dirty="0">
                <a:solidFill>
                  <a:srgbClr val="E0D6DE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Branch dashboard is to discuss new and renewal business number with each </a:t>
            </a:r>
            <a:r>
              <a:rPr lang="en-US" sz="2400" b="1" kern="0" spc="-36" dirty="0" err="1">
                <a:solidFill>
                  <a:srgbClr val="E0D6DE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branchs</a:t>
            </a:r>
            <a:r>
              <a:rPr lang="en-US" sz="2400" b="1" kern="0" spc="-36" dirty="0">
                <a:solidFill>
                  <a:srgbClr val="E0D6DE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.</a:t>
            </a:r>
          </a:p>
          <a:p>
            <a:pPr marL="0" indent="0">
              <a:lnSpc>
                <a:spcPts val="2240"/>
              </a:lnSpc>
              <a:buNone/>
            </a:pPr>
            <a:r>
              <a:rPr lang="en-US" sz="2400" b="1" kern="0" spc="-36" dirty="0">
                <a:solidFill>
                  <a:srgbClr val="E0D6DE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This Dashboard will be discussed between corporate team and individual</a:t>
            </a:r>
          </a:p>
          <a:p>
            <a:pPr marL="0" indent="0">
              <a:lnSpc>
                <a:spcPts val="2240"/>
              </a:lnSpc>
              <a:buNone/>
            </a:pPr>
            <a:r>
              <a:rPr lang="en-US" sz="2400" b="1" kern="0" spc="-36" dirty="0">
                <a:solidFill>
                  <a:srgbClr val="E0D6DE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Branch heads.</a:t>
            </a:r>
          </a:p>
          <a:p>
            <a:pPr marL="0" indent="0">
              <a:lnSpc>
                <a:spcPts val="2240"/>
              </a:lnSpc>
              <a:buNone/>
            </a:pPr>
            <a:endParaRPr lang="en-US" sz="2400" b="1" kern="0" spc="-36" dirty="0">
              <a:solidFill>
                <a:srgbClr val="E0D6DE"/>
              </a:solidFill>
              <a:latin typeface="Petrona" pitchFamily="34" charset="0"/>
              <a:ea typeface="Petrona" pitchFamily="34" charset="-122"/>
              <a:cs typeface="Petrona" pitchFamily="34" charset="-120"/>
            </a:endParaRPr>
          </a:p>
          <a:p>
            <a:pPr marL="0" indent="0">
              <a:lnSpc>
                <a:spcPts val="2240"/>
              </a:lnSpc>
              <a:buNone/>
            </a:pPr>
            <a:r>
              <a:rPr lang="en-US" sz="2400" b="1" kern="0" spc="-36" dirty="0">
                <a:solidFill>
                  <a:srgbClr val="E0D6DE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Discuss Performance metrics in the branch.</a:t>
            </a:r>
          </a:p>
          <a:p>
            <a:pPr marL="0" indent="0">
              <a:lnSpc>
                <a:spcPts val="2240"/>
              </a:lnSpc>
              <a:buNone/>
            </a:pPr>
            <a:endParaRPr lang="en-US" sz="2400" b="1" kern="0" spc="-36" dirty="0">
              <a:solidFill>
                <a:srgbClr val="E0D6DE"/>
              </a:solidFill>
              <a:latin typeface="Petrona" pitchFamily="34" charset="0"/>
              <a:ea typeface="Petrona" pitchFamily="34" charset="-122"/>
              <a:cs typeface="Petrona" pitchFamily="34" charset="-120"/>
            </a:endParaRPr>
          </a:p>
          <a:p>
            <a:pPr marL="342900" indent="-342900">
              <a:lnSpc>
                <a:spcPts val="2240"/>
              </a:lnSpc>
              <a:buFont typeface="Arial" panose="020B0604020202020204" pitchFamily="34" charset="0"/>
              <a:buChar char="•"/>
            </a:pPr>
            <a:r>
              <a:rPr lang="en-US" sz="2400" b="1" kern="0" spc="-36" dirty="0">
                <a:solidFill>
                  <a:srgbClr val="E0D6DE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Overall Performance summary</a:t>
            </a:r>
          </a:p>
          <a:p>
            <a:pPr marL="342900" indent="-342900">
              <a:lnSpc>
                <a:spcPts val="2240"/>
              </a:lnSpc>
              <a:buFont typeface="Arial" panose="020B0604020202020204" pitchFamily="34" charset="0"/>
              <a:buChar char="•"/>
            </a:pPr>
            <a:r>
              <a:rPr lang="en-US" sz="2400" b="1" kern="0" spc="-36" dirty="0">
                <a:solidFill>
                  <a:srgbClr val="E0D6DE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Detailed branch performance</a:t>
            </a:r>
          </a:p>
          <a:p>
            <a:pPr marL="342900" indent="-342900">
              <a:lnSpc>
                <a:spcPts val="2240"/>
              </a:lnSpc>
              <a:buFont typeface="Arial" panose="020B0604020202020204" pitchFamily="34" charset="0"/>
              <a:buChar char="•"/>
            </a:pPr>
            <a:r>
              <a:rPr lang="en-US" sz="2400" b="1" kern="0" spc="-36" dirty="0">
                <a:solidFill>
                  <a:srgbClr val="E0D6DE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Key Insights and action items</a:t>
            </a:r>
          </a:p>
          <a:p>
            <a:pPr marL="342900" indent="-342900">
              <a:lnSpc>
                <a:spcPts val="2240"/>
              </a:lnSpc>
              <a:buFont typeface="Arial" panose="020B0604020202020204" pitchFamily="34" charset="0"/>
              <a:buChar char="•"/>
            </a:pPr>
            <a:r>
              <a:rPr lang="en-US" sz="2400" b="1" kern="0" spc="-36" dirty="0">
                <a:solidFill>
                  <a:srgbClr val="E0D6DE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Summary of new, cross sell and renewal business numbers </a:t>
            </a:r>
          </a:p>
          <a:p>
            <a:pPr>
              <a:lnSpc>
                <a:spcPts val="2240"/>
              </a:lnSpc>
            </a:pPr>
            <a:r>
              <a:rPr lang="en-US" sz="2400" b="1" kern="0" spc="-36" dirty="0">
                <a:solidFill>
                  <a:srgbClr val="E0D6DE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     of each branch</a:t>
            </a:r>
          </a:p>
          <a:p>
            <a:pPr marL="0" indent="0">
              <a:lnSpc>
                <a:spcPts val="2240"/>
              </a:lnSpc>
              <a:buNone/>
            </a:pPr>
            <a:endParaRPr lang="en-US" sz="2400" b="1" kern="0" spc="-36" dirty="0">
              <a:solidFill>
                <a:srgbClr val="E0D6DE"/>
              </a:solidFill>
              <a:latin typeface="Petrona" pitchFamily="34" charset="0"/>
              <a:ea typeface="Petrona" pitchFamily="34" charset="-122"/>
              <a:cs typeface="Petrona" pitchFamily="34" charset="-12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A55C389-3A05-064A-BBF5-4C28C26F687C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"/>
          </a:blip>
          <a:stretch>
            <a:fillRect/>
          </a:stretch>
        </p:blipFill>
        <p:spPr>
          <a:xfrm>
            <a:off x="104172" y="115747"/>
            <a:ext cx="14433631" cy="803282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Image 0" descr="preencoded.png">
            <a:extLst>
              <a:ext uri="{FF2B5EF4-FFF2-40B4-BE49-F238E27FC236}">
                <a16:creationId xmlns:a16="http://schemas.microsoft.com/office/drawing/2014/main" id="{715EB3D0-BBA0-0BD0-83C6-BC0111D20D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30" name="Picture 29" descr="A diagram of kpi&#10;&#10;Description automatically generated">
            <a:extLst>
              <a:ext uri="{FF2B5EF4-FFF2-40B4-BE49-F238E27FC236}">
                <a16:creationId xmlns:a16="http://schemas.microsoft.com/office/drawing/2014/main" id="{31F63470-1DE9-1DAB-9FB7-7A94EC93EB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471" y="1145894"/>
            <a:ext cx="14329458" cy="6956385"/>
          </a:xfrm>
          <a:prstGeom prst="rect">
            <a:avLst/>
          </a:prstGeom>
        </p:spPr>
      </p:pic>
      <p:sp>
        <p:nvSpPr>
          <p:cNvPr id="31" name="Text 1">
            <a:extLst>
              <a:ext uri="{FF2B5EF4-FFF2-40B4-BE49-F238E27FC236}">
                <a16:creationId xmlns:a16="http://schemas.microsoft.com/office/drawing/2014/main" id="{399A19A5-DE5D-A52A-2166-8B626431CB3E}"/>
              </a:ext>
            </a:extLst>
          </p:cNvPr>
          <p:cNvSpPr/>
          <p:nvPr/>
        </p:nvSpPr>
        <p:spPr>
          <a:xfrm>
            <a:off x="270987" y="329558"/>
            <a:ext cx="7167205" cy="13780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479"/>
              </a:lnSpc>
              <a:buNone/>
            </a:pPr>
            <a:r>
              <a:rPr lang="en-US" sz="5400" b="1" kern="0" spc="-72" dirty="0">
                <a:solidFill>
                  <a:srgbClr val="FF8AAF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KPI Analysis :</a:t>
            </a:r>
            <a:endParaRPr lang="en-US" sz="54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377D422B-93A9-B73A-BF00-BE1EFE1D24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1575"/>
            <a:ext cx="14630400" cy="8229600"/>
          </a:xfrm>
          <a:prstGeom prst="rect">
            <a:avLst/>
          </a:prstGeom>
        </p:spPr>
      </p:pic>
      <p:sp>
        <p:nvSpPr>
          <p:cNvPr id="5" name="Text 1">
            <a:extLst>
              <a:ext uri="{FF2B5EF4-FFF2-40B4-BE49-F238E27FC236}">
                <a16:creationId xmlns:a16="http://schemas.microsoft.com/office/drawing/2014/main" id="{51D6B519-DC8F-F32C-E78B-6C6B054DBB27}"/>
              </a:ext>
            </a:extLst>
          </p:cNvPr>
          <p:cNvSpPr/>
          <p:nvPr/>
        </p:nvSpPr>
        <p:spPr>
          <a:xfrm>
            <a:off x="4892688" y="119716"/>
            <a:ext cx="4845023" cy="96830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479"/>
              </a:lnSpc>
              <a:buNone/>
            </a:pPr>
            <a:r>
              <a:rPr lang="en-US" sz="5400" b="1" kern="0" spc="-72" dirty="0">
                <a:solidFill>
                  <a:srgbClr val="FF8AAF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Excel Dashboard</a:t>
            </a:r>
            <a:endParaRPr lang="en-US" sz="5400" dirty="0"/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16CB837D-0578-91BC-D683-CEC0A7552A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400" y="798652"/>
            <a:ext cx="14327599" cy="732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1772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B4108291-031B-5F10-F05F-988EB45E37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Text 1">
            <a:extLst>
              <a:ext uri="{FF2B5EF4-FFF2-40B4-BE49-F238E27FC236}">
                <a16:creationId xmlns:a16="http://schemas.microsoft.com/office/drawing/2014/main" id="{FB7D55B6-43D1-85E3-E330-34F88A352D8B}"/>
              </a:ext>
            </a:extLst>
          </p:cNvPr>
          <p:cNvSpPr/>
          <p:nvPr/>
        </p:nvSpPr>
        <p:spPr>
          <a:xfrm>
            <a:off x="4552936" y="135260"/>
            <a:ext cx="5524527" cy="96830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479"/>
              </a:lnSpc>
              <a:buNone/>
            </a:pPr>
            <a:r>
              <a:rPr lang="en-US" sz="5400" b="1" kern="0" spc="-72" dirty="0">
                <a:solidFill>
                  <a:srgbClr val="FF8AAF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Tableau Dashboard</a:t>
            </a:r>
            <a:endParaRPr lang="en-US" sz="5400" dirty="0"/>
          </a:p>
        </p:txBody>
      </p:sp>
      <p:pic>
        <p:nvPicPr>
          <p:cNvPr id="5" name="Picture 4" descr="A screenshot of a computer dashboard&#10;&#10;Description automatically generated">
            <a:extLst>
              <a:ext uri="{FF2B5EF4-FFF2-40B4-BE49-F238E27FC236}">
                <a16:creationId xmlns:a16="http://schemas.microsoft.com/office/drawing/2014/main" id="{A077ECA8-6A3D-E102-477D-6AE581D14B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96" y="744914"/>
            <a:ext cx="14445207" cy="7365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1573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B8266D8D-3BDD-AB17-DCEA-04A5CA1286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4" name="Picture 3" descr="A screenshot of a computer dashboard&#10;&#10;Description automatically generated">
            <a:extLst>
              <a:ext uri="{FF2B5EF4-FFF2-40B4-BE49-F238E27FC236}">
                <a16:creationId xmlns:a16="http://schemas.microsoft.com/office/drawing/2014/main" id="{78066FDA-AD62-FDE5-349B-5A100D58EC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23" y="752354"/>
            <a:ext cx="14445205" cy="7341986"/>
          </a:xfrm>
          <a:prstGeom prst="rect">
            <a:avLst/>
          </a:prstGeom>
        </p:spPr>
      </p:pic>
      <p:sp>
        <p:nvSpPr>
          <p:cNvPr id="5" name="Text 1">
            <a:extLst>
              <a:ext uri="{FF2B5EF4-FFF2-40B4-BE49-F238E27FC236}">
                <a16:creationId xmlns:a16="http://schemas.microsoft.com/office/drawing/2014/main" id="{D8C5FB12-2CF0-F696-AB4D-9C96F72DCFA6}"/>
              </a:ext>
            </a:extLst>
          </p:cNvPr>
          <p:cNvSpPr/>
          <p:nvPr/>
        </p:nvSpPr>
        <p:spPr>
          <a:xfrm>
            <a:off x="4435146" y="135260"/>
            <a:ext cx="5760107" cy="69811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479"/>
              </a:lnSpc>
              <a:buNone/>
            </a:pPr>
            <a:r>
              <a:rPr lang="en-US" sz="5400" b="1" kern="0" spc="-72" dirty="0">
                <a:solidFill>
                  <a:srgbClr val="FF8AAF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Power BI Dashboard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33025317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preencoded.png">
            <a:extLst>
              <a:ext uri="{FF2B5EF4-FFF2-40B4-BE49-F238E27FC236}">
                <a16:creationId xmlns:a16="http://schemas.microsoft.com/office/drawing/2014/main" id="{4540431E-5FCB-DC3D-FCC3-BFE293C664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947F21F-875C-C0AA-7FDF-F424D2C019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11994" y="3748"/>
            <a:ext cx="14630400" cy="8222104"/>
          </a:xfrm>
          <a:prstGeom prst="rect">
            <a:avLst/>
          </a:prstGeom>
        </p:spPr>
      </p:pic>
      <p:pic>
        <p:nvPicPr>
          <p:cNvPr id="6" name="Picture 5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676DCC8A-C1D6-9AD6-5885-F6601ED04A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10" y="601884"/>
            <a:ext cx="14526227" cy="3889093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36B947DC-B410-DAFE-21FA-82218F65BB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10" y="4531800"/>
            <a:ext cx="14526227" cy="3653229"/>
          </a:xfrm>
          <a:prstGeom prst="rect">
            <a:avLst/>
          </a:prstGeom>
        </p:spPr>
      </p:pic>
      <p:sp>
        <p:nvSpPr>
          <p:cNvPr id="9" name="Text 1">
            <a:extLst>
              <a:ext uri="{FF2B5EF4-FFF2-40B4-BE49-F238E27FC236}">
                <a16:creationId xmlns:a16="http://schemas.microsoft.com/office/drawing/2014/main" id="{4D803EB0-A936-ECE5-F697-30AF84C613CE}"/>
              </a:ext>
            </a:extLst>
          </p:cNvPr>
          <p:cNvSpPr/>
          <p:nvPr/>
        </p:nvSpPr>
        <p:spPr>
          <a:xfrm>
            <a:off x="5447329" y="44571"/>
            <a:ext cx="3759730" cy="69811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479"/>
              </a:lnSpc>
              <a:buNone/>
            </a:pPr>
            <a:r>
              <a:rPr lang="en-US" sz="5400" b="1" kern="0" spc="-72" dirty="0" err="1">
                <a:solidFill>
                  <a:srgbClr val="FF8AAF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Sql</a:t>
            </a:r>
            <a:r>
              <a:rPr lang="en-US" sz="5400" b="1" kern="0" spc="-72" dirty="0">
                <a:solidFill>
                  <a:srgbClr val="FF8AAF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 Queries :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20784645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 0" descr="preencoded.png">
            <a:extLst>
              <a:ext uri="{FF2B5EF4-FFF2-40B4-BE49-F238E27FC236}">
                <a16:creationId xmlns:a16="http://schemas.microsoft.com/office/drawing/2014/main" id="{2CE7F214-753E-11BC-C70A-24B76F7AC6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18" name="Text 1">
            <a:extLst>
              <a:ext uri="{FF2B5EF4-FFF2-40B4-BE49-F238E27FC236}">
                <a16:creationId xmlns:a16="http://schemas.microsoft.com/office/drawing/2014/main" id="{56C7415B-3BE7-1739-9D17-1CEBFBB67A3B}"/>
              </a:ext>
            </a:extLst>
          </p:cNvPr>
          <p:cNvSpPr/>
          <p:nvPr/>
        </p:nvSpPr>
        <p:spPr>
          <a:xfrm>
            <a:off x="5539507" y="120049"/>
            <a:ext cx="3551386" cy="69811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479"/>
              </a:lnSpc>
              <a:buNone/>
            </a:pPr>
            <a:r>
              <a:rPr lang="en-US" sz="5400" b="1" kern="0" spc="-72" dirty="0">
                <a:solidFill>
                  <a:srgbClr val="FF8AAF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Conclusion :</a:t>
            </a:r>
            <a:endParaRPr lang="en-US" sz="5400" dirty="0"/>
          </a:p>
        </p:txBody>
      </p:sp>
      <p:pic>
        <p:nvPicPr>
          <p:cNvPr id="20" name="Picture 19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D3B8873B-EA39-03FB-6DF3-108AA033B2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597" y="729204"/>
            <a:ext cx="14456780" cy="738034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C5C4A57-4601-FD63-CE95-2669F5C6163B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"/>
          </a:blip>
          <a:stretch>
            <a:fillRect/>
          </a:stretch>
        </p:blipFill>
        <p:spPr>
          <a:xfrm>
            <a:off x="0" y="11575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159</TotalTime>
  <Words>248</Words>
  <Application>Microsoft Office PowerPoint</Application>
  <PresentationFormat>Custom</PresentationFormat>
  <Paragraphs>66</Paragraphs>
  <Slides>11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Inter</vt:lpstr>
      <vt:lpstr>Petrona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samrat jha</cp:lastModifiedBy>
  <cp:revision>8</cp:revision>
  <dcterms:created xsi:type="dcterms:W3CDTF">2024-08-09T17:10:28Z</dcterms:created>
  <dcterms:modified xsi:type="dcterms:W3CDTF">2025-02-26T06:50:03Z</dcterms:modified>
</cp:coreProperties>
</file>